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3491"/>
          <c:y val="0.033218"/>
          <c:w val="0.816495"/>
          <c:h val="0.9044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맑은 고딕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Category1</c:v>
                </c:pt>
                <c:pt idx="1">
                  <c:v/>
                </c:pt>
                <c:pt idx="2">
                  <c:v/>
                </c:pt>
                <c:pt idx="3">
                  <c:v>Category2</c:v>
                </c:pt>
                <c:pt idx="4">
                  <c:v/>
                </c:pt>
              </c:strCache>
            </c:strRef>
          </c:cat>
          <c:val>
            <c:numRef>
              <c:f>Sheet1!$B$2:$B$6</c:f>
              <c:numCache>
                <c:ptCount val="5"/>
                <c:pt idx="0">
                  <c:v>43269.000000</c:v>
                </c:pt>
                <c:pt idx="1">
                  <c:v>43272.000000</c:v>
                </c:pt>
                <c:pt idx="2">
                  <c:v>43277.000000</c:v>
                </c:pt>
                <c:pt idx="3">
                  <c:v>43289.000000</c:v>
                </c:pt>
                <c:pt idx="4">
                  <c:v>43294.000000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rgbClr val="FF000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맑은 고딕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Category1</c:v>
                </c:pt>
                <c:pt idx="1">
                  <c:v/>
                </c:pt>
                <c:pt idx="2">
                  <c:v/>
                </c:pt>
                <c:pt idx="3">
                  <c:v>Category2</c:v>
                </c:pt>
                <c:pt idx="4">
                  <c:v/>
                </c:pt>
              </c:strCache>
            </c:strRef>
          </c:cat>
          <c:val>
            <c:numRef>
              <c:f>Sheet1!$C$2:$C$6</c:f>
              <c:numCache>
                <c:ptCount val="5"/>
                <c:pt idx="0">
                  <c:v>3.000000</c:v>
                </c:pt>
                <c:pt idx="1">
                  <c:v>5.000000</c:v>
                </c:pt>
                <c:pt idx="2">
                  <c:v>12.000000</c:v>
                </c:pt>
                <c:pt idx="3">
                  <c:v>5.000000</c:v>
                </c:pt>
                <c:pt idx="4">
                  <c:v>1.000000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맑은 고딕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Category1</c:v>
                </c:pt>
                <c:pt idx="1">
                  <c:v/>
                </c:pt>
                <c:pt idx="2">
                  <c:v/>
                </c:pt>
                <c:pt idx="3">
                  <c:v>Category2</c:v>
                </c:pt>
                <c:pt idx="4">
                  <c:v/>
                </c:pt>
              </c:strCache>
            </c:strRef>
          </c:cat>
          <c:val>
            <c:numRef>
              <c:f>Sheet1!$D$2:$D$6</c:f>
              <c:numCache>
                <c:ptCount val="5"/>
                <c:pt idx="0">
                  <c:v>43271.000000</c:v>
                </c:pt>
                <c:pt idx="1">
                  <c:v>43276.000000</c:v>
                </c:pt>
                <c:pt idx="2">
                  <c:v>43288.000000</c:v>
                </c:pt>
                <c:pt idx="3">
                  <c:v>43293.000000</c:v>
                </c:pt>
                <c:pt idx="4">
                  <c:v>43294.000000</c:v>
                </c:pt>
              </c:numCache>
            </c:numRef>
          </c:val>
        </c:ser>
        <c:gapWidth val="15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맑은 고딕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yyyy/mm/dd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맑은 고딕"/>
              </a:defRPr>
            </a:pPr>
          </a:p>
        </c:txPr>
        <c:crossAx val="2094734552"/>
        <c:crosses val="autoZero"/>
        <c:crossBetween val="between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936454"/>
          <c:y val="0.404246"/>
          <c:w val="0.0635464"/>
          <c:h val="0.12465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000" u="none">
              <a:solidFill>
                <a:srgbClr val="000000"/>
              </a:solidFill>
              <a:latin typeface="맑은 고딕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-1" y="0"/>
            <a:ext cx="1080001" cy="108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2F"/>
          </a:solidFill>
          <a:ln w="12700">
            <a:solidFill>
              <a:srgbClr val="5B3F3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1112000" y="5777999"/>
            <a:ext cx="1080001" cy="108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2F"/>
          </a:solidFill>
          <a:ln w="12700">
            <a:solidFill>
              <a:srgbClr val="5B3F3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jpeg"/><Relationship Id="rId7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"/>
          <p:cNvSpPr txBox="1"/>
          <p:nvPr/>
        </p:nvSpPr>
        <p:spPr>
          <a:xfrm>
            <a:off x="3474319" y="1148446"/>
            <a:ext cx="5806032" cy="1247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300" sz="7200">
                <a:solidFill>
                  <a:srgbClr val="00002F"/>
                </a:solidFill>
              </a:defRPr>
            </a:lvl1pPr>
          </a:lstStyle>
          <a:p>
            <a:pPr/>
            <a:r>
              <a:t>어머 이건 사야되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8730767" y="5249145"/>
            <a:ext cx="250288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300" sz="2800">
                <a:solidFill>
                  <a:srgbClr val="00002F"/>
                </a:solidFill>
              </a:defRPr>
            </a:pPr>
            <a:r>
              <a:t>최재호</a:t>
            </a:r>
            <a:r>
              <a:t>, </a:t>
            </a:r>
            <a:r>
              <a:t>조창현</a:t>
            </a:r>
            <a:r>
              <a:t>, </a:t>
            </a:r>
            <a:r>
              <a:t>김찬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375" y="242888"/>
            <a:ext cx="8478839" cy="5992813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extBox 23"/>
          <p:cNvSpPr txBox="1"/>
          <p:nvPr/>
        </p:nvSpPr>
        <p:spPr>
          <a:xfrm>
            <a:off x="1333500" y="406399"/>
            <a:ext cx="2501900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데이터베이스  설계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Member"/>
          <p:cNvSpPr txBox="1"/>
          <p:nvPr/>
        </p:nvSpPr>
        <p:spPr>
          <a:xfrm>
            <a:off x="1701800" y="-438150"/>
            <a:ext cx="7759700" cy="102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회원</a:t>
            </a:r>
          </a:p>
        </p:txBody>
      </p:sp>
      <p:graphicFrame>
        <p:nvGraphicFramePr>
          <p:cNvPr id="86" name="표"/>
          <p:cNvGraphicFramePr/>
          <p:nvPr/>
        </p:nvGraphicFramePr>
        <p:xfrm>
          <a:off x="800100" y="943742"/>
          <a:ext cx="10337800" cy="487285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65316"/>
                <a:gridCol w="1731973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속성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컬럼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자료형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크기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유일키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Null 허용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디폴트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회원번호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아이디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비밀번호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P_PASS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이름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6953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휴대전화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이메일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P_MAIL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생년월일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P_BIRTH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6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ember"/>
          <p:cNvSpPr txBox="1"/>
          <p:nvPr/>
        </p:nvSpPr>
        <p:spPr>
          <a:xfrm>
            <a:off x="1701800" y="-438150"/>
            <a:ext cx="7759700" cy="102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물품</a:t>
            </a:r>
          </a:p>
        </p:txBody>
      </p:sp>
      <p:graphicFrame>
        <p:nvGraphicFramePr>
          <p:cNvPr id="89" name="표"/>
          <p:cNvGraphicFramePr/>
          <p:nvPr/>
        </p:nvGraphicFramePr>
        <p:xfrm>
          <a:off x="838200" y="1172342"/>
          <a:ext cx="10337800" cy="364333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65316"/>
                <a:gridCol w="1731973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속성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컬럼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자료형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크기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유일키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Null 허용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디폴트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물품가격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물품개수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T_CNT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6953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 이미지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T_IMG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Member"/>
          <p:cNvSpPr txBox="1"/>
          <p:nvPr/>
        </p:nvSpPr>
        <p:spPr>
          <a:xfrm>
            <a:off x="1701800" y="-438150"/>
            <a:ext cx="7759700" cy="102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후기</a:t>
            </a:r>
          </a:p>
        </p:txBody>
      </p:sp>
      <p:graphicFrame>
        <p:nvGraphicFramePr>
          <p:cNvPr id="92" name="표"/>
          <p:cNvGraphicFramePr/>
          <p:nvPr/>
        </p:nvGraphicFramePr>
        <p:xfrm>
          <a:off x="800100" y="943742"/>
          <a:ext cx="10337800" cy="368856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65316"/>
                <a:gridCol w="1731973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속성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컬럼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자료형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크기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유일키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Null 허용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디폴트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후기 글 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F_NUM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후기 내용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F_COM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별점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F_SCORE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후기 이미지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F_IMG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Member"/>
          <p:cNvSpPr txBox="1"/>
          <p:nvPr/>
        </p:nvSpPr>
        <p:spPr>
          <a:xfrm>
            <a:off x="1701800" y="-438150"/>
            <a:ext cx="7759700" cy="102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구매</a:t>
            </a:r>
          </a:p>
        </p:txBody>
      </p:sp>
      <p:graphicFrame>
        <p:nvGraphicFramePr>
          <p:cNvPr id="95" name="표"/>
          <p:cNvGraphicFramePr/>
          <p:nvPr/>
        </p:nvGraphicFramePr>
        <p:xfrm>
          <a:off x="800100" y="943742"/>
          <a:ext cx="10337800" cy="302857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65316"/>
                <a:gridCol w="1731973"/>
                <a:gridCol w="1651149"/>
                <a:gridCol w="1506994"/>
                <a:gridCol w="947640"/>
                <a:gridCol w="961273"/>
                <a:gridCol w="1115904"/>
                <a:gridCol w="708906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속성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컬럼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자료형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크기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유일키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Null 허용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디폴트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C8D3A"/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결제정보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B_INFO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결제조회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B_SERCH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회원번호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P_NUM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6953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물품번호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T_NUM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Varchar2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7162" y="1227137"/>
            <a:ext cx="8605838" cy="30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1808164"/>
            <a:ext cx="7181850" cy="342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8438" y="1989139"/>
            <a:ext cx="1077592" cy="1808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30837" y="5470525"/>
            <a:ext cx="2219326" cy="438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27325" y="5378450"/>
            <a:ext cx="2038350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92862" y="331788"/>
            <a:ext cx="3800476" cy="20002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7"/>
          <p:cNvSpPr txBox="1"/>
          <p:nvPr/>
        </p:nvSpPr>
        <p:spPr>
          <a:xfrm>
            <a:off x="1130300" y="342899"/>
            <a:ext cx="2667000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메인 화면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8725" y="666750"/>
            <a:ext cx="2038350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3637" y="733425"/>
            <a:ext cx="2219326" cy="438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6637" y="1609725"/>
            <a:ext cx="9351964" cy="370757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Box 4"/>
          <p:cNvSpPr txBox="1"/>
          <p:nvPr/>
        </p:nvSpPr>
        <p:spPr>
          <a:xfrm>
            <a:off x="977900" y="317499"/>
            <a:ext cx="2565400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-300" sz="2000">
                <a:solidFill>
                  <a:srgbClr val="00002F"/>
                </a:solidFill>
              </a:defRPr>
            </a:pPr>
            <a:r>
              <a:t>메인 화면 </a:t>
            </a:r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4638" y="739775"/>
            <a:ext cx="6792912" cy="497205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3"/>
          <p:cNvSpPr txBox="1"/>
          <p:nvPr/>
        </p:nvSpPr>
        <p:spPr>
          <a:xfrm>
            <a:off x="1231900" y="571499"/>
            <a:ext cx="3365500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회원 가입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4406" y="500062"/>
            <a:ext cx="9054045" cy="529113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3"/>
          <p:cNvSpPr txBox="1"/>
          <p:nvPr/>
        </p:nvSpPr>
        <p:spPr>
          <a:xfrm>
            <a:off x="1168400" y="444499"/>
            <a:ext cx="2247900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로그인 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"/>
          <p:cNvSpPr txBox="1"/>
          <p:nvPr/>
        </p:nvSpPr>
        <p:spPr>
          <a:xfrm>
            <a:off x="990600" y="253999"/>
            <a:ext cx="242570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제품구매</a:t>
            </a:r>
          </a:p>
        </p:txBody>
      </p:sp>
      <p:pic>
        <p:nvPicPr>
          <p:cNvPr id="1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635000"/>
            <a:ext cx="5518295" cy="5024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5"/>
          <p:cNvSpPr txBox="1"/>
          <p:nvPr/>
        </p:nvSpPr>
        <p:spPr>
          <a:xfrm>
            <a:off x="3670300" y="5816599"/>
            <a:ext cx="1562100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샘플 사진</a:t>
            </a:r>
          </a:p>
        </p:txBody>
      </p:sp>
      <p:pic>
        <p:nvPicPr>
          <p:cNvPr id="11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5150" y="676275"/>
            <a:ext cx="1333500" cy="24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7663" y="1220787"/>
            <a:ext cx="2200276" cy="595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1775" y="2139950"/>
            <a:ext cx="3600450" cy="201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93050" y="4175125"/>
            <a:ext cx="3473450" cy="590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07338" y="5048250"/>
            <a:ext cx="3514726" cy="148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선 연결선 3"/>
          <p:cNvSpPr/>
          <p:nvPr/>
        </p:nvSpPr>
        <p:spPr>
          <a:xfrm>
            <a:off x="1026522" y="989147"/>
            <a:ext cx="2656498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TextBox 4"/>
          <p:cNvSpPr txBox="1"/>
          <p:nvPr/>
        </p:nvSpPr>
        <p:spPr>
          <a:xfrm>
            <a:off x="1258311" y="437390"/>
            <a:ext cx="2192917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34" name="TextBox 11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01.</a:t>
            </a:r>
          </a:p>
        </p:txBody>
      </p:sp>
      <p:sp>
        <p:nvSpPr>
          <p:cNvPr id="35" name="TextBox 10"/>
          <p:cNvSpPr txBox="1"/>
          <p:nvPr/>
        </p:nvSpPr>
        <p:spPr>
          <a:xfrm>
            <a:off x="628407" y="1721043"/>
            <a:ext cx="1384211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 sz="2000">
                <a:solidFill>
                  <a:srgbClr val="8DBABD"/>
                </a:solidFill>
              </a:defRPr>
            </a:pPr>
            <a:r>
              <a:t>1. </a:t>
            </a:r>
            <a:r>
              <a:t>프로젝트 명</a:t>
            </a:r>
          </a:p>
        </p:txBody>
      </p:sp>
      <p:sp>
        <p:nvSpPr>
          <p:cNvPr id="36" name="TextBox 12"/>
          <p:cNvSpPr txBox="1"/>
          <p:nvPr/>
        </p:nvSpPr>
        <p:spPr>
          <a:xfrm>
            <a:off x="2956260" y="1736431"/>
            <a:ext cx="15583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>
                <a:solidFill>
                  <a:srgbClr val="00002F"/>
                </a:solidFill>
              </a:defRPr>
            </a:pPr>
            <a:r>
              <a:t>어머 이건 사야되</a:t>
            </a:r>
            <a:r>
              <a:t>~</a:t>
            </a:r>
          </a:p>
        </p:txBody>
      </p:sp>
      <p:sp>
        <p:nvSpPr>
          <p:cNvPr id="37" name="TextBox 13"/>
          <p:cNvSpPr txBox="1"/>
          <p:nvPr/>
        </p:nvSpPr>
        <p:spPr>
          <a:xfrm>
            <a:off x="610114" y="2486942"/>
            <a:ext cx="1183551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 sz="2000">
                <a:solidFill>
                  <a:srgbClr val="8DBABD"/>
                </a:solidFill>
              </a:defRPr>
            </a:pPr>
            <a:r>
              <a:t>2. </a:t>
            </a:r>
            <a:r>
              <a:t>개발 기간</a:t>
            </a:r>
          </a:p>
        </p:txBody>
      </p:sp>
      <p:sp>
        <p:nvSpPr>
          <p:cNvPr id="38" name="TextBox 14"/>
          <p:cNvSpPr txBox="1"/>
          <p:nvPr/>
        </p:nvSpPr>
        <p:spPr>
          <a:xfrm>
            <a:off x="2819825" y="2486942"/>
            <a:ext cx="22592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>
                <a:solidFill>
                  <a:srgbClr val="00002F"/>
                </a:solidFill>
              </a:defRPr>
            </a:lvl1pPr>
          </a:lstStyle>
          <a:p>
            <a:pPr/>
            <a:r>
              <a:t>2018.06.18 ~ 2018.07.13 </a:t>
            </a:r>
          </a:p>
        </p:txBody>
      </p:sp>
      <p:sp>
        <p:nvSpPr>
          <p:cNvPr id="39" name="TextBox 15"/>
          <p:cNvSpPr txBox="1"/>
          <p:nvPr/>
        </p:nvSpPr>
        <p:spPr>
          <a:xfrm>
            <a:off x="610117" y="3252842"/>
            <a:ext cx="1183551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 sz="2000">
                <a:solidFill>
                  <a:srgbClr val="8DBABD"/>
                </a:solidFill>
              </a:defRPr>
            </a:pPr>
            <a:r>
              <a:t>3. </a:t>
            </a:r>
            <a:r>
              <a:t>개발 목적</a:t>
            </a:r>
          </a:p>
        </p:txBody>
      </p:sp>
      <p:sp>
        <p:nvSpPr>
          <p:cNvPr id="40" name="TextBox 16"/>
          <p:cNvSpPr txBox="1"/>
          <p:nvPr/>
        </p:nvSpPr>
        <p:spPr>
          <a:xfrm>
            <a:off x="2501781" y="3252532"/>
            <a:ext cx="6502519" cy="155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-150">
                <a:solidFill>
                  <a:srgbClr val="00002F"/>
                </a:solidFill>
              </a:defRPr>
            </a:pPr>
            <a:r>
              <a:t>기존에 있는 옷 쇼핑몰사이트를 구현하고 불편한 기능을 없앤 뒤 </a:t>
            </a:r>
          </a:p>
          <a:p>
            <a:pPr>
              <a:defRPr spc="-150">
                <a:solidFill>
                  <a:srgbClr val="00002F"/>
                </a:solidFill>
              </a:defRPr>
            </a:pPr>
            <a:r>
              <a:t>좀 더 효율적인 기능을 넣어 좀 더 편리한 사이트 구현이 목표이며</a:t>
            </a:r>
          </a:p>
          <a:p>
            <a:pPr>
              <a:defRPr spc="-150">
                <a:solidFill>
                  <a:srgbClr val="00002F"/>
                </a:solidFill>
              </a:defRPr>
            </a:pPr>
            <a:r>
              <a:t>구매욕구를 자극하는 구성을 만들어 선보일 예정이다</a:t>
            </a:r>
            <a:r>
              <a:t>.</a:t>
            </a:r>
          </a:p>
          <a:p>
            <a:pPr>
              <a:defRPr spc="-150">
                <a:solidFill>
                  <a:srgbClr val="00002F"/>
                </a:solidFill>
              </a:defRPr>
            </a:pPr>
            <a:r>
              <a:t>쇼핑몰에 대한 매커니즘을 이해하고 동작을 구현할 계획이다</a:t>
            </a:r>
            <a:r>
              <a:t>.</a:t>
            </a:r>
            <a:r>
              <a:t> </a:t>
            </a:r>
          </a:p>
          <a:p>
            <a:pPr>
              <a:defRPr spc="-150">
                <a:solidFill>
                  <a:srgbClr val="00002F"/>
                </a:solidFill>
              </a:defRPr>
            </a:pPr>
            <a:r>
              <a:t> </a:t>
            </a:r>
          </a:p>
        </p:txBody>
      </p:sp>
      <p:sp>
        <p:nvSpPr>
          <p:cNvPr id="41" name="TextBox 17"/>
          <p:cNvSpPr txBox="1"/>
          <p:nvPr/>
        </p:nvSpPr>
        <p:spPr>
          <a:xfrm>
            <a:off x="610114" y="4993278"/>
            <a:ext cx="1183551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 sz="2000">
                <a:solidFill>
                  <a:srgbClr val="8DBABD"/>
                </a:solidFill>
              </a:defRPr>
            </a:pPr>
            <a:r>
              <a:t>4. </a:t>
            </a:r>
            <a:r>
              <a:t>개발 범위</a:t>
            </a:r>
          </a:p>
        </p:txBody>
      </p:sp>
      <p:sp>
        <p:nvSpPr>
          <p:cNvPr id="42" name="TextBox 18"/>
          <p:cNvSpPr txBox="1"/>
          <p:nvPr/>
        </p:nvSpPr>
        <p:spPr>
          <a:xfrm>
            <a:off x="2501783" y="4993278"/>
            <a:ext cx="8971120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-150">
                <a:solidFill>
                  <a:srgbClr val="00002F"/>
                </a:solidFill>
              </a:defRPr>
            </a:pPr>
            <a:r>
              <a:t>데이터베이스 구축 </a:t>
            </a:r>
          </a:p>
          <a:p>
            <a:pPr>
              <a:defRPr spc="-150">
                <a:solidFill>
                  <a:srgbClr val="00002F"/>
                </a:solidFill>
              </a:defRPr>
            </a:pPr>
            <a:r>
              <a:t>화면 설계 및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7837" y="354013"/>
            <a:ext cx="3286126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414462"/>
            <a:ext cx="11925300" cy="1133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75" y="2605088"/>
            <a:ext cx="11896725" cy="96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3552825"/>
            <a:ext cx="11934825" cy="36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89412" y="4090987"/>
            <a:ext cx="3609976" cy="103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7650" y="992187"/>
            <a:ext cx="11944350" cy="428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"/>
          <p:cNvSpPr txBox="1"/>
          <p:nvPr/>
        </p:nvSpPr>
        <p:spPr>
          <a:xfrm>
            <a:off x="939800" y="304799"/>
            <a:ext cx="176530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300" sz="2000">
                <a:solidFill>
                  <a:srgbClr val="00002F"/>
                </a:solidFill>
              </a:defRPr>
            </a:lvl1pPr>
          </a:lstStyle>
          <a:p>
            <a:pPr/>
            <a:r>
              <a:t>후기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3088" y="1404937"/>
            <a:ext cx="2333626" cy="92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900" y="754480"/>
            <a:ext cx="5962650" cy="5790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39125" y="1192212"/>
            <a:ext cx="666750" cy="18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81988" y="890587"/>
            <a:ext cx="352426" cy="200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스크린샷 2018-06-21 오후 2.32.53.png" descr="스크린샷 2018-06-21 오후 2.32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554" y="679084"/>
            <a:ext cx="10938892" cy="549983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구현화면 페이지"/>
          <p:cNvSpPr txBox="1"/>
          <p:nvPr/>
        </p:nvSpPr>
        <p:spPr>
          <a:xfrm>
            <a:off x="4998379" y="87630"/>
            <a:ext cx="2195242" cy="50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구현화면 페이지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0"/>
          <p:cNvSpPr txBox="1"/>
          <p:nvPr/>
        </p:nvSpPr>
        <p:spPr>
          <a:xfrm>
            <a:off x="637192" y="1516774"/>
            <a:ext cx="1533353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 sz="2000">
                <a:solidFill>
                  <a:srgbClr val="8DBABD"/>
                </a:solidFill>
              </a:defRPr>
            </a:pPr>
            <a:r>
              <a:t>1. </a:t>
            </a:r>
            <a:r>
              <a:t>인원투입현황</a:t>
            </a:r>
          </a:p>
        </p:txBody>
      </p:sp>
      <p:sp>
        <p:nvSpPr>
          <p:cNvPr id="45" name="직선 연결선 17"/>
          <p:cNvSpPr/>
          <p:nvPr/>
        </p:nvSpPr>
        <p:spPr>
          <a:xfrm>
            <a:off x="1026522" y="989147"/>
            <a:ext cx="4694340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TextBox 18"/>
          <p:cNvSpPr txBox="1"/>
          <p:nvPr/>
        </p:nvSpPr>
        <p:spPr>
          <a:xfrm>
            <a:off x="1381713" y="443255"/>
            <a:ext cx="3949208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인원투입현황 및 업무분장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48" name="TextBox 20"/>
          <p:cNvSpPr txBox="1"/>
          <p:nvPr/>
        </p:nvSpPr>
        <p:spPr>
          <a:xfrm>
            <a:off x="825836" y="2003996"/>
            <a:ext cx="407465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>
                <a:solidFill>
                  <a:srgbClr val="00002F"/>
                </a:solidFill>
              </a:defRPr>
            </a:pPr>
            <a:r>
              <a:t>1) </a:t>
            </a:r>
            <a:r>
              <a:t>기획 </a:t>
            </a:r>
            <a:r>
              <a:t>(3</a:t>
            </a:r>
            <a:r>
              <a:t>명</a:t>
            </a:r>
            <a:r>
              <a:t>) : </a:t>
            </a:r>
            <a:r>
              <a:t>주제 선정</a:t>
            </a:r>
            <a:r>
              <a:t>, </a:t>
            </a:r>
            <a:r>
              <a:t>요구사항정의서</a:t>
            </a:r>
            <a:r>
              <a:t>, DB</a:t>
            </a:r>
            <a:r>
              <a:t>설계</a:t>
            </a:r>
          </a:p>
        </p:txBody>
      </p:sp>
      <p:sp>
        <p:nvSpPr>
          <p:cNvPr id="49" name="TextBox 12"/>
          <p:cNvSpPr txBox="1"/>
          <p:nvPr/>
        </p:nvSpPr>
        <p:spPr>
          <a:xfrm>
            <a:off x="697639" y="2404988"/>
            <a:ext cx="2187827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>
                <a:solidFill>
                  <a:srgbClr val="00002F"/>
                </a:solidFill>
              </a:defRPr>
            </a:pPr>
            <a:r>
              <a:t>2) </a:t>
            </a:r>
            <a:r>
              <a:t>디자인 </a:t>
            </a:r>
            <a:r>
              <a:t>(3</a:t>
            </a:r>
            <a:r>
              <a:t>명</a:t>
            </a:r>
            <a:r>
              <a:t>) : </a:t>
            </a:r>
            <a:r>
              <a:t>화면 구현</a:t>
            </a:r>
          </a:p>
        </p:txBody>
      </p:sp>
      <p:sp>
        <p:nvSpPr>
          <p:cNvPr id="50" name="TextBox 21"/>
          <p:cNvSpPr txBox="1"/>
          <p:nvPr/>
        </p:nvSpPr>
        <p:spPr>
          <a:xfrm>
            <a:off x="796898" y="2801049"/>
            <a:ext cx="487685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>
                <a:solidFill>
                  <a:srgbClr val="00002F"/>
                </a:solidFill>
              </a:defRPr>
            </a:pPr>
            <a:r>
              <a:t>3) </a:t>
            </a:r>
            <a:r>
              <a:t>프로그래밍 </a:t>
            </a:r>
            <a:r>
              <a:t>(3</a:t>
            </a:r>
            <a:r>
              <a:t>명</a:t>
            </a:r>
            <a:r>
              <a:t>) : DB Table </a:t>
            </a:r>
            <a:r>
              <a:t>생성</a:t>
            </a:r>
            <a:r>
              <a:t>, SQL</a:t>
            </a:r>
            <a:r>
              <a:t>문 작성</a:t>
            </a:r>
            <a:r>
              <a:t>, </a:t>
            </a:r>
            <a:r>
              <a:t>로직 구현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600608" y="3314851"/>
            <a:ext cx="1132032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-150" sz="2000">
                <a:solidFill>
                  <a:srgbClr val="8DBABD"/>
                </a:solidFill>
              </a:defRPr>
            </a:pPr>
            <a:r>
              <a:t>2. </a:t>
            </a:r>
            <a:r>
              <a:t>업무분장</a:t>
            </a:r>
          </a:p>
        </p:txBody>
      </p:sp>
      <p:graphicFrame>
        <p:nvGraphicFramePr>
          <p:cNvPr id="52" name="표 15"/>
          <p:cNvGraphicFramePr/>
          <p:nvPr/>
        </p:nvGraphicFramePr>
        <p:xfrm>
          <a:off x="554263" y="3887411"/>
          <a:ext cx="10672537" cy="7416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557512"/>
                <a:gridCol w="3557512"/>
                <a:gridCol w="355751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최재호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조창현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김찬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2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프로젝트 총괄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기획</a:t>
                      </a:r>
                      <a:r>
                        <a:t> 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화면구현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DB</a:t>
                      </a:r>
                      <a:r>
                        <a:t>구현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기획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DB </a:t>
                      </a:r>
                      <a:r>
                        <a:t>설계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화면구현</a:t>
                      </a:r>
                    </a:p>
                    <a:p>
                      <a:pPr marL="342900" indent="-342900" algn="l">
                        <a:buSzPct val="100000"/>
                        <a:buAutoNum type="arabicPeriod" startAt="4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기능구현 </a:t>
                      </a:r>
                      <a:r>
                        <a:t>– </a:t>
                      </a:r>
                      <a:r>
                        <a:t>로그인</a:t>
                      </a:r>
                      <a:r>
                        <a:t>, </a:t>
                      </a:r>
                      <a:r>
                        <a:t>회원가입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기획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DB </a:t>
                      </a:r>
                      <a:r>
                        <a:t>설계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화면구현</a:t>
                      </a:r>
                    </a:p>
                    <a:p>
                      <a:pPr marL="342900" indent="-342900" algn="l">
                        <a:buSzPct val="100000"/>
                        <a:buAutoNum type="arabicPeriod" startAt="4"/>
                        <a:defRPr sz="1600">
                          <a:solidFill>
                            <a:srgbClr val="00002F"/>
                          </a:solidFill>
                        </a:defRPr>
                      </a:pPr>
                      <a:r>
                        <a:t>기능구현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내용 개체 틀 6"/>
          <p:cNvGraphicFramePr/>
          <p:nvPr/>
        </p:nvGraphicFramePr>
        <p:xfrm>
          <a:off x="699557" y="1130300"/>
          <a:ext cx="10392411" cy="458787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5" name="TextBox 2"/>
          <p:cNvSpPr txBox="1"/>
          <p:nvPr/>
        </p:nvSpPr>
        <p:spPr>
          <a:xfrm>
            <a:off x="917659" y="341656"/>
            <a:ext cx="143408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개발기간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선 연결선 17"/>
          <p:cNvSpPr/>
          <p:nvPr/>
        </p:nvSpPr>
        <p:spPr>
          <a:xfrm>
            <a:off x="1026521" y="989147"/>
            <a:ext cx="3023803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TextBox 18"/>
          <p:cNvSpPr txBox="1"/>
          <p:nvPr/>
        </p:nvSpPr>
        <p:spPr>
          <a:xfrm>
            <a:off x="1272048" y="437390"/>
            <a:ext cx="24315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요구사항명세서</a:t>
            </a:r>
          </a:p>
        </p:txBody>
      </p:sp>
      <p:sp>
        <p:nvSpPr>
          <p:cNvPr id="59" name="TextBox 19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03.</a:t>
            </a:r>
          </a:p>
        </p:txBody>
      </p:sp>
      <p:graphicFrame>
        <p:nvGraphicFramePr>
          <p:cNvPr id="60" name="표 5"/>
          <p:cNvGraphicFramePr/>
          <p:nvPr/>
        </p:nvGraphicFramePr>
        <p:xfrm>
          <a:off x="0" y="1448526"/>
          <a:ext cx="12192000" cy="40124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depth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기능 정의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709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메인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UI </a:t>
                      </a:r>
                      <a:r>
                        <a:t>구성 </a:t>
                      </a:r>
                    </a:p>
                    <a:p>
                      <a:pPr algn="l">
                        <a:defRPr sz="1600"/>
                      </a:pP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상단 바에는 옷의 종류별로 나누어 메뉴리스트를 만든다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페이지 오른쪽 부분에는 </a:t>
                      </a:r>
                      <a:r>
                        <a:t>Q&amp;A</a:t>
                      </a:r>
                      <a:r>
                        <a:t>부분과 검색 창을 만든다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메인 중앙에는 이미지 창을 만들어 대표하는 이미지를 보여준다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메인 하단부분에는 신상품과 </a:t>
                      </a:r>
                      <a:r>
                        <a:t>best</a:t>
                      </a:r>
                      <a:r>
                        <a:t>제품을 나누어 제품들을 이미지와 함께 보여준다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</a:p>
                    <a:p>
                      <a:pPr marL="342900" indent="-342900" algn="l">
                        <a:defRPr sz="1600"/>
                      </a:pPr>
                      <a:r>
                        <a:t>프로세스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1.   </a:t>
                      </a:r>
                      <a:r>
                        <a:t>로그인</a:t>
                      </a:r>
                      <a:r>
                        <a:t>/ </a:t>
                      </a:r>
                      <a:r>
                        <a:t>회원가입 버튼과 기타 옵션 우측상단</a:t>
                      </a:r>
                    </a:p>
                    <a:p>
                      <a:pPr marL="342900" indent="-342900" algn="l">
                        <a:buSzPct val="100000"/>
                        <a:buAutoNum type="arabicPeriod" startAt="2"/>
                        <a:defRPr sz="1600"/>
                      </a:pPr>
                      <a:r>
                        <a:t>중앙에 이미지 스크롤로 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2"/>
                        <a:defRPr sz="1600"/>
                      </a:pPr>
                      <a:r>
                        <a:t>이미지 위에 카테고리로 페이지 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2"/>
                        <a:defRPr sz="1600"/>
                      </a:pPr>
                      <a:r>
                        <a:t>이미지스크롤 아랫단에 데일리 베스트와</a:t>
                      </a:r>
                      <a:r>
                        <a:t> </a:t>
                      </a:r>
                      <a:r>
                        <a:t>신상품 네임태그를 만들어 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2"/>
                        <a:defRPr sz="1600"/>
                      </a:pPr>
                      <a:r>
                        <a:t>해당되는 상품의 이미지를 구성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HTML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선 연결선 17"/>
          <p:cNvSpPr/>
          <p:nvPr/>
        </p:nvSpPr>
        <p:spPr>
          <a:xfrm>
            <a:off x="1026521" y="989147"/>
            <a:ext cx="3023803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3" name="TextBox 18"/>
          <p:cNvSpPr txBox="1"/>
          <p:nvPr/>
        </p:nvSpPr>
        <p:spPr>
          <a:xfrm>
            <a:off x="1272048" y="437390"/>
            <a:ext cx="24315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요구사항명세서</a:t>
            </a:r>
          </a:p>
        </p:txBody>
      </p:sp>
      <p:sp>
        <p:nvSpPr>
          <p:cNvPr id="64" name="TextBox 19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03.</a:t>
            </a:r>
          </a:p>
        </p:txBody>
      </p:sp>
      <p:graphicFrame>
        <p:nvGraphicFramePr>
          <p:cNvPr id="65" name="표 5"/>
          <p:cNvGraphicFramePr/>
          <p:nvPr/>
        </p:nvGraphicFramePr>
        <p:xfrm>
          <a:off x="0" y="1448526"/>
          <a:ext cx="12192000" cy="40124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depth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기능 정의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709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회원가입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페이지 항목</a:t>
                      </a:r>
                    </a:p>
                    <a:p>
                      <a:pPr algn="l">
                        <a:defRPr sz="1600"/>
                      </a:pP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ID, </a:t>
                      </a:r>
                      <a:r>
                        <a:t>비밀번호</a:t>
                      </a:r>
                      <a:r>
                        <a:t>, </a:t>
                      </a:r>
                      <a:r>
                        <a:t>이름</a:t>
                      </a:r>
                      <a:r>
                        <a:t>, </a:t>
                      </a:r>
                      <a:r>
                        <a:t>생년월일</a:t>
                      </a:r>
                      <a:r>
                        <a:t>, </a:t>
                      </a:r>
                      <a:r>
                        <a:t>휴대전화번호</a:t>
                      </a:r>
                      <a:r>
                        <a:t> </a:t>
                      </a:r>
                      <a:r>
                        <a:t>입력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가입 완료 버튼</a:t>
                      </a:r>
                      <a:r>
                        <a:t>, </a:t>
                      </a:r>
                      <a:r>
                        <a:t>회원가입 취소 버튼</a:t>
                      </a:r>
                    </a:p>
                    <a:p>
                      <a:pPr marL="342900" indent="-342900" algn="l">
                        <a:defRPr sz="1600"/>
                      </a:pPr>
                    </a:p>
                    <a:p>
                      <a:pPr marL="342900" indent="-342900" algn="l">
                        <a:defRPr sz="1600"/>
                      </a:pPr>
                      <a:r>
                        <a:t>프로세스</a:t>
                      </a:r>
                    </a:p>
                    <a:p>
                      <a:pPr marL="342900" indent="-342900" algn="l">
                        <a:defRPr sz="1600"/>
                      </a:pP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ID</a:t>
                      </a:r>
                      <a:r>
                        <a:t>를 입력하고 중복확인을 눌러 중복이면 사용 할 수 없는 </a:t>
                      </a:r>
                      <a:r>
                        <a:t>ID</a:t>
                      </a:r>
                      <a:r>
                        <a:t>입니다</a:t>
                      </a:r>
                      <a:r>
                        <a:t> </a:t>
                      </a:r>
                      <a:r>
                        <a:t>라고 뜨고 중복이 아니면 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     </a:t>
                      </a:r>
                      <a:r>
                        <a:t>사용 가능한 </a:t>
                      </a:r>
                      <a:r>
                        <a:t>ID </a:t>
                      </a:r>
                      <a:r>
                        <a:t>입니다라 뜬다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2"/>
                        <a:defRPr sz="1600"/>
                      </a:pPr>
                      <a:r>
                        <a:t>다 입력하고 가입 완료 버튼을 누르면 메인 페이지로 이동한다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HTML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선 연결선 17"/>
          <p:cNvSpPr/>
          <p:nvPr/>
        </p:nvSpPr>
        <p:spPr>
          <a:xfrm>
            <a:off x="1026521" y="989147"/>
            <a:ext cx="3023803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TextBox 18"/>
          <p:cNvSpPr txBox="1"/>
          <p:nvPr/>
        </p:nvSpPr>
        <p:spPr>
          <a:xfrm>
            <a:off x="1272048" y="437390"/>
            <a:ext cx="24315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요구사항명세서</a:t>
            </a:r>
          </a:p>
        </p:txBody>
      </p:sp>
      <p:sp>
        <p:nvSpPr>
          <p:cNvPr id="69" name="TextBox 19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03.</a:t>
            </a:r>
          </a:p>
        </p:txBody>
      </p:sp>
      <p:graphicFrame>
        <p:nvGraphicFramePr>
          <p:cNvPr id="70" name="표 5"/>
          <p:cNvGraphicFramePr/>
          <p:nvPr/>
        </p:nvGraphicFramePr>
        <p:xfrm>
          <a:off x="0" y="1448526"/>
          <a:ext cx="12192000" cy="40124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depth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기능 정의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709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구매화면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marL="342900" indent="-342900" algn="l">
                        <a:defRPr sz="1600"/>
                      </a:pPr>
                      <a:r>
                        <a:t>UI </a:t>
                      </a:r>
                      <a:r>
                        <a:t>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왼쪽에 이미지와 오른쪽에 제품에 관한 설명을 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해당하는 옵션을 선택하게끔 설정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구입할 개수를 설정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구매하기를 누르면 결제화면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장바구니를 누르면 장바구니 탭에 물건이 추가되고 </a:t>
                      </a:r>
                      <a:r>
                        <a:t>confirm</a:t>
                      </a:r>
                      <a:r>
                        <a:t>으로 장바구니</a:t>
                      </a:r>
                      <a:r>
                        <a:t>, </a:t>
                      </a:r>
                      <a:r>
                        <a:t>목록 이동 질문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장바구니 이동 하면 장바구니 화면으로 이동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아니요 하면 현재화면 유지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프로세스 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1. </a:t>
                      </a:r>
                      <a:r>
                        <a:t>기본 적인 옷에 대한 설명과 가격 등이 오른쪽에 나오게 되어있다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2. </a:t>
                      </a:r>
                      <a:r>
                        <a:t>옷에 대한 옵션 등을 선택하는 선택창이 있다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3. </a:t>
                      </a:r>
                      <a:r>
                        <a:t>구매 개수를 정 할 수 있다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4. </a:t>
                      </a:r>
                      <a:r>
                        <a:t>구매하기를 누르면 결제화면으로 이동</a:t>
                      </a:r>
                      <a:r>
                        <a:t>,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5. </a:t>
                      </a:r>
                      <a:r>
                        <a:t>장바구니를 누르면 장바구니에 저장 및 이동할 것인지 물어보는 창이  생김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HTML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선 연결선 17"/>
          <p:cNvSpPr/>
          <p:nvPr/>
        </p:nvSpPr>
        <p:spPr>
          <a:xfrm>
            <a:off x="1026521" y="989147"/>
            <a:ext cx="3023803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TextBox 18"/>
          <p:cNvSpPr txBox="1"/>
          <p:nvPr/>
        </p:nvSpPr>
        <p:spPr>
          <a:xfrm>
            <a:off x="1272048" y="437390"/>
            <a:ext cx="24315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요구사항명세서</a:t>
            </a:r>
          </a:p>
        </p:txBody>
      </p:sp>
      <p:sp>
        <p:nvSpPr>
          <p:cNvPr id="74" name="TextBox 19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03.</a:t>
            </a:r>
          </a:p>
        </p:txBody>
      </p:sp>
      <p:graphicFrame>
        <p:nvGraphicFramePr>
          <p:cNvPr id="75" name="표 5"/>
          <p:cNvGraphicFramePr/>
          <p:nvPr/>
        </p:nvGraphicFramePr>
        <p:xfrm>
          <a:off x="0" y="1448526"/>
          <a:ext cx="12192000" cy="51173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45927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depth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기능 정의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65809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장바구니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marL="342900" indent="-342900" algn="l">
                        <a:defRPr sz="1600"/>
                      </a:pPr>
                      <a:r>
                        <a:t>UI </a:t>
                      </a:r>
                      <a:r>
                        <a:t>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상단 클릭버튼과 각 정보에 맞게 구성한다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defRPr sz="1600"/>
                      </a:pPr>
                      <a:r>
                        <a:t>2.   </a:t>
                      </a:r>
                      <a:r>
                        <a:t>클릭버튼으로 선택을 하여 구매 및 삭제를 할 수 있게 한다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  <a:r>
                        <a:t>수량변경으로 구매할 수량 변경 가능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  <a:r>
                        <a:t>총 금액 배송비 등을 아래에 계산하여 총 비용을 보여준다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  <a:r>
                        <a:t>전체 상품 주문 버튼과</a:t>
                      </a:r>
                      <a:r>
                        <a:t> </a:t>
                      </a:r>
                      <a:r>
                        <a:t>쇼핑 계속하기 버튼을 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  <a:r>
                        <a:t>전체상품 주문 버튼은 주문 페이지로 이동하며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  <a:r>
                        <a:t>쇼핑 계속하기 버튼은 메인 페이지로 이동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  <a:r>
                        <a:t>여러 상품을 등록해놓고 선택한 물품만 구매</a:t>
                      </a:r>
                      <a:r>
                        <a:t>, </a:t>
                      </a:r>
                      <a:r>
                        <a:t>및 삭제 가능하게 구성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3"/>
                        <a:defRPr sz="1600"/>
                      </a:pPr>
                    </a:p>
                    <a:p>
                      <a:pPr marL="342900" indent="-342900" algn="l">
                        <a:defRPr sz="1600"/>
                      </a:pPr>
                      <a:r>
                        <a:t>프로세스 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이미지는 해당 물품 메인 이미지를 불러오고 각 등록된 내용을 정렬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각 물건마다 주문</a:t>
                      </a:r>
                      <a:r>
                        <a:t>, </a:t>
                      </a:r>
                      <a:r>
                        <a:t>관심상품 등록</a:t>
                      </a:r>
                      <a:r>
                        <a:t>, </a:t>
                      </a:r>
                      <a:r>
                        <a:t>삭제 버튼을 넣고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수량변경을 넣어 가격 및 개수 변경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전체 선택 옵션과 선택하여 삭제 및 결제 버튼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전체 결제 및 다른 상품 주문하기 버튼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전체 결제 버튼은 장바구니 내에 있는 모든 제품과 수량에 맞게 가격에 계산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 </a:t>
                      </a:r>
                      <a:r>
                        <a:t>다른 상품주문하기는 메인 페이지로 이동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ㅋ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선 연결선 17"/>
          <p:cNvSpPr/>
          <p:nvPr/>
        </p:nvSpPr>
        <p:spPr>
          <a:xfrm>
            <a:off x="1026521" y="989147"/>
            <a:ext cx="3023803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TextBox 18"/>
          <p:cNvSpPr txBox="1"/>
          <p:nvPr/>
        </p:nvSpPr>
        <p:spPr>
          <a:xfrm>
            <a:off x="1272048" y="437390"/>
            <a:ext cx="24315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3200">
                <a:solidFill>
                  <a:srgbClr val="00002F"/>
                </a:solidFill>
              </a:defRPr>
            </a:lvl1pPr>
          </a:lstStyle>
          <a:p>
            <a:pPr/>
            <a:r>
              <a:t>요구사항명세서</a:t>
            </a:r>
          </a:p>
        </p:txBody>
      </p:sp>
      <p:sp>
        <p:nvSpPr>
          <p:cNvPr id="79" name="TextBox 19"/>
          <p:cNvSpPr txBox="1"/>
          <p:nvPr/>
        </p:nvSpPr>
        <p:spPr>
          <a:xfrm>
            <a:off x="527315" y="498947"/>
            <a:ext cx="4707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-150" sz="2400">
                <a:solidFill>
                  <a:srgbClr val="00002F"/>
                </a:solidFill>
              </a:defRPr>
            </a:lvl1pPr>
          </a:lstStyle>
          <a:p>
            <a:pPr/>
            <a:r>
              <a:t>03.</a:t>
            </a:r>
          </a:p>
        </p:txBody>
      </p:sp>
      <p:graphicFrame>
        <p:nvGraphicFramePr>
          <p:cNvPr id="80" name="표 5"/>
          <p:cNvGraphicFramePr/>
          <p:nvPr/>
        </p:nvGraphicFramePr>
        <p:xfrm>
          <a:off x="0" y="1448526"/>
          <a:ext cx="12192000" cy="51173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45927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depth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기능 정의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65809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후기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marL="342900" indent="-342900" algn="l">
                        <a:defRPr sz="1600"/>
                      </a:pPr>
                      <a:r>
                        <a:t>UI </a:t>
                      </a:r>
                      <a:r>
                        <a:t>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구매한 의상을 입은 착의 사진을 왼쪽 공간에 구성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후기 작성한 아이디와 내용 별점 등을 오른쪽에 배치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별점을 오른쪽상단에 배치 </a:t>
                      </a:r>
                      <a:r>
                        <a:t>1~5</a:t>
                      </a:r>
                      <a:r>
                        <a:t>개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후기내용 </a:t>
                      </a:r>
                      <a:r>
                        <a:t>5</a:t>
                      </a:r>
                      <a:r>
                        <a:t>줄 정도를 별점 아래에 배치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이미지 아래 공간에 후기내용 작성 공간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5"/>
                        <a:defRPr sz="1600"/>
                      </a:pPr>
                      <a:r>
                        <a:t>다른 사람의 후기리스트 나열</a:t>
                      </a:r>
                    </a:p>
                    <a:p>
                      <a:pPr marL="342900" indent="-342900" algn="l">
                        <a:buSzPct val="100000"/>
                        <a:buAutoNum type="arabicPeriod" startAt="5"/>
                        <a:defRPr sz="1600"/>
                      </a:pPr>
                      <a:r>
                        <a:t>로그인해야 사용 가능</a:t>
                      </a:r>
                      <a:r>
                        <a:t>.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</a:p>
                    <a:p>
                      <a:pPr marL="342900" indent="-342900" algn="l">
                        <a:defRPr sz="1600"/>
                      </a:pPr>
                      <a:r>
                        <a:t>프로세스 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이미지를 넣을 넓은 공간 설정 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별점을 이미지로 구성</a:t>
                      </a:r>
                      <a:r>
                        <a:t>,</a:t>
                      </a:r>
                      <a:r>
                        <a:t> 제품 평가 점수 반영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후기 내용 </a:t>
                      </a:r>
                      <a:r>
                        <a:t>300byte </a:t>
                      </a:r>
                      <a:r>
                        <a:t>정도 별점 하단에 배치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후기내용은 </a:t>
                      </a:r>
                      <a:r>
                        <a:t>2mb</a:t>
                      </a:r>
                      <a:r>
                        <a:t>까지 입력가능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작성완료 버튼과 삭제버튼이 있음</a:t>
                      </a:r>
                    </a:p>
                    <a:p>
                      <a:pPr marL="342900" indent="-342900" algn="l">
                        <a:buSzPct val="100000"/>
                        <a:buAutoNum type="arabicPeriod" startAt="1"/>
                        <a:defRPr sz="1600"/>
                      </a:pPr>
                      <a:r>
                        <a:t>제품 하단에 후기 생성됨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 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